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10"/>
  </p:normalViewPr>
  <p:slideViewPr>
    <p:cSldViewPr snapToGrid="0" snapToObjects="1">
      <p:cViewPr varScale="1">
        <p:scale>
          <a:sx n="137" d="100"/>
          <a:sy n="137" d="100"/>
        </p:scale>
        <p:origin x="9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90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57200" y="2651760"/>
            <a:ext cx="8321040" cy="2743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4069080"/>
            <a:ext cx="8321040" cy="2743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4572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JEROME COUNTY, IDAHO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841248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Citizen Proposal - Energy </a:t>
            </a: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Facilities Ordinance Reform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57200" y="17373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to Incorporate the Strictest National Standards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17627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Farmland, Groundwater &amp; Rural Character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422452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Workshop — March 2026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45720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777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Jerome County Citizens for Responsible Energy Policy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59318F-5DCA-F1F9-5A59-1B6FD7B497BD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WORKSHOP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We'll Cover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371600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14400" y="1389888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At Stake  —  Prime farmland, groundwater, and rural character in Jerome County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1984248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65760" y="198424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14400" y="2002536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County Is Considering  —  Chapter 11 amendments and the P&amp;Z Commission's Feb. 2026 recommendation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" y="2596896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5760" y="259689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14400" y="2615184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Gaps  —  Missing definitions, blank standards, no enforcement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3209544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65760" y="320954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14400" y="3227832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Comparison  —  How our standards compare to the strictest county ordinances nationwide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3822192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5760" y="38221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14400" y="38404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Updated Ordinance  —  What we're proposing and why every standard is legally grounded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4434840"/>
            <a:ext cx="384048" cy="384048"/>
          </a:xfrm>
          <a:prstGeom prst="ellipse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65760" y="44348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14400" y="4453128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  —  How to make your voice heard before this is finalized</a:t>
            </a:r>
            <a:endParaRPr lang="en-US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190DDAA-4041-3926-83EA-75AAA674377B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 |  WHAT'S AT STAKE IN JEROME COUNTY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Jerome County's Irreplaceable Assets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353312"/>
            <a:ext cx="4023360" cy="1371600"/>
          </a:xfrm>
          <a:prstGeom prst="rect">
            <a:avLst/>
          </a:prstGeom>
          <a:solidFill>
            <a:srgbClr val="EAF0F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444752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 FARMLAND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1737360"/>
            <a:ext cx="3749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 &amp; II soils cover much of Jerome County — once developed, they cannot be restored. This ordinance bans energy projects on these soils entirely.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63440" y="1353312"/>
            <a:ext cx="4023360" cy="1371600"/>
          </a:xfrm>
          <a:prstGeom prst="rect">
            <a:avLst/>
          </a:prstGeom>
          <a:solidFill>
            <a:srgbClr val="FFF8E7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800600" y="1444752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IRRIGATION INFRASTRUCTURE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800600" y="1737360"/>
            <a:ext cx="3749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Canals, laterals, and wells built over generations. New setbacks of 500–1,500 ft protect them from disruption.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65760" y="2862072"/>
            <a:ext cx="4023360" cy="1371600"/>
          </a:xfrm>
          <a:prstGeom prst="rect">
            <a:avLst/>
          </a:prstGeom>
          <a:solidFill>
            <a:srgbClr val="F1FBF1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953512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GROUNDWATER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3246120"/>
            <a:ext cx="3749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aquifer systems support agriculture and domestic supply. Contamination from BESS or construction is irreversible.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2862072"/>
            <a:ext cx="4023360" cy="137160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2953512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CHARACTER &amp; PROPERTY VALUES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800600" y="3246120"/>
            <a:ext cx="3749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turbines within 1,000 ft and industrial solar facilities directly depress adjacent land values and alter community character.</a:t>
            </a:r>
            <a:endParaRPr lang="en-US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4A7FF0-1818-69B3-09FA-61F3F657D6EF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|  WHAT THE COUNTY IS CONSIDERING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Proposed Chapter 11 — And Its Rejection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4023360" cy="3520440"/>
          </a:xfrm>
          <a:prstGeom prst="rect">
            <a:avLst/>
          </a:prstGeom>
          <a:solidFill>
            <a:srgbClr val="EAF0F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Original Chapter 11 Proposal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1792224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Required Heavy Industrial (IH) zoning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221992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Tiered size thresholds (50 kW / 25 MW)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651760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Section 4 — Impact Criteria: BLANK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081528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No setback distances or noise limits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3511296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No enforcement procedures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3941064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No anti-circumvention rules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4370832"/>
            <a:ext cx="374904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Decommissioning: vague language only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754880" y="1280160"/>
            <a:ext cx="4023360" cy="3520440"/>
          </a:xfrm>
          <a:prstGeom prst="rect">
            <a:avLst/>
          </a:prstGeom>
          <a:solidFill>
            <a:srgbClr val="FFF8F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92040" y="1371600"/>
            <a:ext cx="3749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P&amp;Z Commission — Feb. 23, 2026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892040" y="1737360"/>
            <a:ext cx="3749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Voted 5–0 to DENY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92040" y="207568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Found IH zoning creates spot-zoning problems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892040" y="248716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Worried about Idaho Power becoming non-conforming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892040" y="289864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Recommended CUP process instead of IH zoning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892040" y="331012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Did NOT add specific objective standards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892040" y="372160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Did NOT add setback distances or noise limits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892040" y="413308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Did NOT add enforcement mechanisms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892040" y="4544568"/>
            <a:ext cx="3749040" cy="374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Sent back to Commissioners — decision pending</a:t>
            </a:r>
            <a:endParaRPr lang="en-US" sz="1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F97BF0-9FBD-3234-3FFA-C9923F2707BA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|  THE PROBLEM: CRITICAL GAPS IN THE CURRENT PROPOSAL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Gaps That Make the Ordinance Unenforceable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2984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2984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 SECTION 4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" y="16824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actual standards. Courts won't enforce categories without thresholds.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0" y="12984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0" y="12984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291840" y="12984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SETBACKS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291840" y="16824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distances from homes, wells, or canals. 'Adequate' is not a legal standard.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035040" y="12984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035040" y="12984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126480" y="12984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SOIL PROTECTION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126480" y="16824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prohibition on Class I/II farmland siting. Other counties ban it outright.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65760" y="28986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65760" y="28986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7200" y="28986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ENFORCEMENT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" y="32826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penalties, no inspection rights, no stop-work authority.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0" y="28986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0" y="28986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291840" y="28986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ANTI-SPLIT RULE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3291840" y="32826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splits 500-acre project into four 125-acre applications. Tier 3 avoided.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035040" y="2898648"/>
            <a:ext cx="2651760" cy="1463040"/>
          </a:xfrm>
          <a:prstGeom prst="rect">
            <a:avLst/>
          </a:prstGeom>
          <a:solidFill>
            <a:srgbClr val="FFF3F3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035040" y="2898648"/>
            <a:ext cx="2651760" cy="32004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126480" y="2898648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PUBLIC RIGHTS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126480" y="3282696"/>
            <a:ext cx="24688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guaranteed notice radius, no hearing timeline, no written findings required.</a:t>
            </a:r>
            <a:endParaRPr lang="en-US" sz="1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43FD71-F2F4-227B-469C-10BD0BD14E0E}"/>
              </a:ext>
            </a:extLst>
          </p:cNvPr>
          <p:cNvSpPr txBox="1"/>
          <p:nvPr/>
        </p:nvSpPr>
        <p:spPr>
          <a:xfrm>
            <a:off x="6816436" y="486253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|  WHAT OTHER COUNTIES HAVE ALREADY DONE — SOURCES FOR OUR STANDARDS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Are Not Asking for the Impossible — We're Asking for What Others Already Have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307592"/>
            <a:ext cx="256032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307592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STANDARD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880360" y="1307592"/>
            <a:ext cx="219456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926080" y="1307592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COUNTY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074920" y="1307592"/>
            <a:ext cx="411480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120640" y="130759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RULE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0040" y="1627632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5760" y="162763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1-mile residential setback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2880360" y="1627632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926080" y="1627632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Mason Co., KY / Freedom, ME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074920" y="1627632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120640" y="162763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mile (5,280 ft) from non-participating residences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320040" y="1920240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5760" y="192024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7× height setback from property line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2880360" y="1920240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926080" y="19202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Union County, IA Ord. #73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074920" y="1920240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120640" y="192024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7× total height OR 0.62 miles, whichever is greater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320040" y="2212848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65760" y="221284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property line at 4× tip height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2880360" y="2212848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926080" y="2212848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Brown County, SD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5074920" y="2212848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120640" y="221284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4× tip height from any non-participating property line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320040" y="2505456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65760" y="2505456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Daytime noise: 35 dBA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2880360" y="2505456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926080" y="2505456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Freedom, ME / Johnson, VT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5074920" y="2505456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5120640" y="250545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dBA Leq at property line during daytime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320040" y="2798064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365760" y="2798064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Nighttime noise: 30 dBA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2880360" y="2798064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2926080" y="2798064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Mason Co., KY / Freedom, ME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5074920" y="2798064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120640" y="2798064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dBA Leq at property line during nighttime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320040" y="3090672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365760" y="309067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Low-freq noise: 50 dBC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2880360" y="3090672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2926080" y="3090672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Sumner, ME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5074920" y="3090672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5120640" y="309067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dBC L90A+15dB at property line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320040" y="3383280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365760" y="338328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I/II soils: ABSOLUTE ban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2880360" y="3383280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2926080" y="338328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Cecil Co., MD / Montgomery Co., MD</a:t>
            </a:r>
            <a:endParaRPr lang="en-US" sz="850" dirty="0"/>
          </a:p>
        </p:txBody>
      </p:sp>
      <p:sp>
        <p:nvSpPr>
          <p:cNvPr id="51" name="Shape 49"/>
          <p:cNvSpPr/>
          <p:nvPr/>
        </p:nvSpPr>
        <p:spPr>
          <a:xfrm>
            <a:off x="5074920" y="3383280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5120640" y="33832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prohibition; no energy projects on Class I or II soils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320040" y="3675888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365760" y="3675888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Decommissioning: 150% bond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2880360" y="3675888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2926080" y="3675888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Boone County, IN</a:t>
            </a:r>
            <a:endParaRPr lang="en-US" sz="850" dirty="0"/>
          </a:p>
        </p:txBody>
      </p:sp>
      <p:sp>
        <p:nvSpPr>
          <p:cNvPr id="57" name="Shape 55"/>
          <p:cNvSpPr/>
          <p:nvPr/>
        </p:nvSpPr>
        <p:spPr>
          <a:xfrm>
            <a:off x="5074920" y="3675888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5120640" y="367588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150% of estimated removal cost — highest documented county standard</a:t>
            </a:r>
            <a:endParaRPr lang="en-US" sz="850" dirty="0"/>
          </a:p>
        </p:txBody>
      </p:sp>
      <p:sp>
        <p:nvSpPr>
          <p:cNvPr id="59" name="Shape 57"/>
          <p:cNvSpPr/>
          <p:nvPr/>
        </p:nvSpPr>
        <p:spPr>
          <a:xfrm>
            <a:off x="320040" y="3968496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365760" y="3968496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115kV: 1,000-ft setback</a:t>
            </a:r>
            <a:endParaRPr lang="en-US" sz="850" dirty="0"/>
          </a:p>
        </p:txBody>
      </p:sp>
      <p:sp>
        <p:nvSpPr>
          <p:cNvPr id="61" name="Shape 59"/>
          <p:cNvSpPr/>
          <p:nvPr/>
        </p:nvSpPr>
        <p:spPr>
          <a:xfrm>
            <a:off x="2880360" y="3968496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2926080" y="3968496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Stutsman County, ND</a:t>
            </a:r>
            <a:endParaRPr lang="en-US" sz="850" dirty="0"/>
          </a:p>
        </p:txBody>
      </p:sp>
      <p:sp>
        <p:nvSpPr>
          <p:cNvPr id="63" name="Shape 61"/>
          <p:cNvSpPr/>
          <p:nvPr/>
        </p:nvSpPr>
        <p:spPr>
          <a:xfrm>
            <a:off x="5074920" y="3968496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5120640" y="3968496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 from residences for lines ≥115 kV</a:t>
            </a:r>
            <a:endParaRPr lang="en-US" sz="850" dirty="0"/>
          </a:p>
        </p:txBody>
      </p:sp>
      <p:sp>
        <p:nvSpPr>
          <p:cNvPr id="65" name="Shape 63"/>
          <p:cNvSpPr/>
          <p:nvPr/>
        </p:nvSpPr>
        <p:spPr>
          <a:xfrm>
            <a:off x="320040" y="4261104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365760" y="4261104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 from residence: 1,500 ft</a:t>
            </a:r>
            <a:endParaRPr lang="en-US" sz="850" dirty="0"/>
          </a:p>
        </p:txBody>
      </p:sp>
      <p:sp>
        <p:nvSpPr>
          <p:cNvPr id="67" name="Shape 65"/>
          <p:cNvSpPr/>
          <p:nvPr/>
        </p:nvSpPr>
        <p:spPr>
          <a:xfrm>
            <a:off x="2880360" y="4261104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2926080" y="4261104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Amelia Co., VA (5,000 ft)</a:t>
            </a:r>
            <a:endParaRPr lang="en-US" sz="850" dirty="0"/>
          </a:p>
        </p:txBody>
      </p:sp>
      <p:sp>
        <p:nvSpPr>
          <p:cNvPr id="69" name="Shape 67"/>
          <p:cNvSpPr/>
          <p:nvPr/>
        </p:nvSpPr>
        <p:spPr>
          <a:xfrm>
            <a:off x="5074920" y="4261104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5120640" y="4261104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 minimum (Rancho Cucamonga CA); Amelia Co. VA: 5,000 ft</a:t>
            </a:r>
            <a:endParaRPr lang="en-US" sz="850" dirty="0"/>
          </a:p>
        </p:txBody>
      </p:sp>
      <p:sp>
        <p:nvSpPr>
          <p:cNvPr id="71" name="Shape 69"/>
          <p:cNvSpPr/>
          <p:nvPr/>
        </p:nvSpPr>
        <p:spPr>
          <a:xfrm>
            <a:off x="320040" y="4553712"/>
            <a:ext cx="256032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365760" y="4553712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 banned on ag land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2880360" y="4553712"/>
            <a:ext cx="219456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2926080" y="4553712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Cerro Gordo Co., IA / Skagit Co., WA</a:t>
            </a:r>
            <a:endParaRPr lang="en-US" sz="850" dirty="0"/>
          </a:p>
        </p:txBody>
      </p:sp>
      <p:sp>
        <p:nvSpPr>
          <p:cNvPr id="75" name="Shape 73"/>
          <p:cNvSpPr/>
          <p:nvPr/>
        </p:nvSpPr>
        <p:spPr>
          <a:xfrm>
            <a:off x="5074920" y="4553712"/>
            <a:ext cx="4114800" cy="27432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5120640" y="455371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 prohibited on agricultural zoning</a:t>
            </a: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320040" y="4846320"/>
            <a:ext cx="256032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365760" y="48463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precedent: full ban possible</a:t>
            </a:r>
            <a:endParaRPr lang="en-US" sz="850" dirty="0"/>
          </a:p>
        </p:txBody>
      </p:sp>
      <p:sp>
        <p:nvSpPr>
          <p:cNvPr id="79" name="Shape 77"/>
          <p:cNvSpPr/>
          <p:nvPr/>
        </p:nvSpPr>
        <p:spPr>
          <a:xfrm>
            <a:off x="2880360" y="4846320"/>
            <a:ext cx="219456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/>
          <p:nvPr/>
        </p:nvSpPr>
        <p:spPr>
          <a:xfrm>
            <a:off x="2926080" y="484632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Bannock County, ID (Oct. 2023)</a:t>
            </a:r>
            <a:endParaRPr lang="en-US" sz="850" dirty="0"/>
          </a:p>
        </p:txBody>
      </p:sp>
      <p:sp>
        <p:nvSpPr>
          <p:cNvPr id="81" name="Shape 79"/>
          <p:cNvSpPr/>
          <p:nvPr/>
        </p:nvSpPr>
        <p:spPr>
          <a:xfrm>
            <a:off x="5074920" y="4846320"/>
            <a:ext cx="4114800" cy="2743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5120640" y="484632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Enacted complete ban on large-scale solar and wind, 2-1 vote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70348"/>
            <a:ext cx="914400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228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UPDATED ORDINANCE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566928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Comprehensive, Defensible Framework Built on Proven National Standards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298448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pillars — each grounded in standards already adopted by comparable agricultural counties: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65760" y="1828800"/>
            <a:ext cx="1508760" cy="29718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65760" y="1828800"/>
            <a:ext cx="150876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8912" y="1920240"/>
            <a:ext cx="13716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CLEAR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terms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defined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048256" y="1828800"/>
            <a:ext cx="1508760" cy="29718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048256" y="1828800"/>
            <a:ext cx="150876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121408" y="1920240"/>
            <a:ext cx="13716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 I/II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SOIL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ABSOLUTE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730752" y="1828800"/>
            <a:ext cx="1508760" cy="29718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730752" y="1828800"/>
            <a:ext cx="150876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803904" y="1920240"/>
            <a:ext cx="13716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STRICTEST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SETBACKS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NOISE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13248" y="1828800"/>
            <a:ext cx="1508760" cy="29718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13248" y="1828800"/>
            <a:ext cx="150876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86400" y="1920240"/>
            <a:ext cx="13716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CUP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PUBLIC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095744" y="1828800"/>
            <a:ext cx="1508760" cy="29718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095744" y="1828800"/>
            <a:ext cx="1508760" cy="73152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68896" y="1920240"/>
            <a:ext cx="13716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ENFORCEMENT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TEETH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ANTI-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CIRCUMVENTION</a:t>
            </a:r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3FD517-5C15-5204-AB79-59B58734AD2C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1  |  CLEAR DEFINITIONS — 16 TERMS DEFINED, INCLUDING NEW ADDITIONS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and Strengthened Definitions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117043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definitions, ordinances are legally vulnerable. New additions close key loopholes: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572768"/>
            <a:ext cx="8412480" cy="448056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627632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Flicker: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560320" y="1627632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Rotating blade shadows at residences. Ordinance mandates max 30 hrs/yr AND 30 min/day at any non-participating structure — with automatic shutdown systems.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65760" y="2066544"/>
            <a:ext cx="841248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2121408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Height (new):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560320" y="2121408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from ground to highest blade tip — used for 4× tip-height setback calculation at property lines (Brown County SD standard).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65760" y="2560320"/>
            <a:ext cx="8412480" cy="448056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2615184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Entities (new):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560320" y="2615184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Entities with common ownership, control, or financing. Closes the 'different LLC, same owner' loophole used to split projects.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65760" y="3054096"/>
            <a:ext cx="841248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3108960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I/II Soils: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560320" y="3108960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NRCS-defined prime farmland — categorically prohibited from energy project siting, regardless of tier, waiver, or variance.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65760" y="3547872"/>
            <a:ext cx="8412480" cy="448056"/>
          </a:xfrm>
          <a:prstGeom prst="rect">
            <a:avLst/>
          </a:prstGeom>
          <a:solidFill>
            <a:srgbClr val="EA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3602736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 (strengthened):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560320" y="3602736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BESS over 1 MWh is subject to this ordinance. BESS is prohibited on agricultural-zoned land (Cerro Gordo IA; Skagit WA).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65760" y="4041648"/>
            <a:ext cx="841248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2920" y="4096512"/>
            <a:ext cx="201168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Incremental Expansion: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2560320" y="4096512"/>
            <a:ext cx="6080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that cumulatively exceeds a tier threshold — requires full reclassification and re-review.</a:t>
            </a:r>
            <a:endParaRPr lang="en-US" sz="10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DE340D-A176-87B9-D77F-466436879332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2  |  CLASS I &amp; II SOIL ABSOLUTE PROHIBITION — ADOPTED FROM MD COUNTY ORDINANCES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Most Important Protection in This Ordinance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261872"/>
            <a:ext cx="3657600" cy="3566160"/>
          </a:xfrm>
          <a:prstGeom prst="rect">
            <a:avLst/>
          </a:prstGeom>
          <a:solidFill>
            <a:srgbClr val="EAF0F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353312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640080" cy="29260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1691640"/>
            <a:ext cx="640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03911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 soils: 'documented justification required' (Tier 2). Class II soils: 'required justification' with exceptions possible.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3154680"/>
            <a:ext cx="640080" cy="29260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3154680"/>
            <a:ext cx="6400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3502152"/>
            <a:ext cx="3383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 AND Class II soils: CATEGORICALLY PROHIBITED for all tiers, all project types, with NO exceptions, NO waivers, NO variances.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343400" y="1261872"/>
            <a:ext cx="4434840" cy="3566160"/>
          </a:xfrm>
          <a:prstGeom prst="rect">
            <a:avLst/>
          </a:prstGeom>
          <a:solidFill>
            <a:srgbClr val="F1FBF1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480560" y="135331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&amp; WHERE THIS CAME FROM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480560" y="1691640"/>
            <a:ext cx="4160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Cecil County, Maryland: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480560" y="1947672"/>
            <a:ext cx="4160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prohibition of any solar facility on Class I soils. Period.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480560" y="2377440"/>
            <a:ext cx="4160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Montgomery County, Maryland: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480560" y="2633472"/>
            <a:ext cx="4160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Prohibition on Class I AND Class II soils in agricultural reserve. Solar only permitted on Class III+ soils.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480560" y="3227832"/>
            <a:ext cx="4160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for Jerome County: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480560" y="3493008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Class I/II soils are covered with concrete and panels, soil compaction and chemical contamination make agricultural restoration nearly impossible. The prohibition must be absolute — not subject to case-by-case exceptions that favor developers.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482A80-9622-2D5C-D5DD-9D88E7EC5423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3  |  STRICTEST NATIONAL SETBACKS — UPDATED FROM ORIGINAL DRAFT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Updated Setback Standards — With Sources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114300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upgrade below corresponds to an actual county ordinance already in force: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508760"/>
            <a:ext cx="2286000" cy="338328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508760"/>
            <a:ext cx="21945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606040" y="1508760"/>
            <a:ext cx="1600200" cy="338328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51760" y="1508760"/>
            <a:ext cx="15087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 DRAFT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206240" y="1508760"/>
            <a:ext cx="1828800" cy="338328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251960" y="1508760"/>
            <a:ext cx="173736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 ORDINANCE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035040" y="1508760"/>
            <a:ext cx="3063240" cy="338328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080760" y="1508760"/>
            <a:ext cx="2971800" cy="338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" y="1847088"/>
            <a:ext cx="22860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65760" y="1847088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Residence (Tier 3)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606040" y="1847088"/>
            <a:ext cx="16002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651760" y="1847088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206240" y="1847088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251960" y="1847088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5,280 ft (1 MILE) or 7× height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035040" y="1847088"/>
            <a:ext cx="306324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080760" y="1847088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Mason Co. KY; Freedom ME; Union Co. IA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20040" y="2194560"/>
            <a:ext cx="22860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65760" y="2194560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Property Line (Tier 3)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2606040" y="2194560"/>
            <a:ext cx="16002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651760" y="219456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1.5× height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206240" y="2194560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251960" y="2194560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4× TIP HEIGHT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6035040" y="2194560"/>
            <a:ext cx="3063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080760" y="2194560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Brown County, SD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20040" y="2542032"/>
            <a:ext cx="22860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65760" y="2542032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Wind: Property Line (Tier 2)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2606040" y="2542032"/>
            <a:ext cx="16002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2651760" y="2542032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1.5× height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206240" y="2542032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251960" y="2542032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2× tip height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6035040" y="2542032"/>
            <a:ext cx="306324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080760" y="2542032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best practice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320040" y="2889504"/>
            <a:ext cx="22860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365760" y="2889504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Solar: Residence (Tier 3)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2606040" y="2889504"/>
            <a:ext cx="16002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2651760" y="2889504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4206240" y="2889504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4251960" y="2889504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 (already strict)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6035040" y="2889504"/>
            <a:ext cx="3063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6080760" y="2889504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Hamilton Co. IL's 500 ft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320040" y="3236976"/>
            <a:ext cx="22860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365760" y="3236976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BESS: Residence (Tier 3)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2606040" y="3236976"/>
            <a:ext cx="16002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2651760" y="3236976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ft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4206240" y="3236976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4251960" y="3236976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 ft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6035040" y="3236976"/>
            <a:ext cx="306324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6080760" y="3236976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Rancho Cucamonga CA's 1,000 ft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320040" y="3584448"/>
            <a:ext cx="22860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365760" y="3584448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Irrigation Well (Tier 3)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2606040" y="3584448"/>
            <a:ext cx="16002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2651760" y="3584448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4206240" y="3584448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251960" y="3584448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 ft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6035040" y="3584448"/>
            <a:ext cx="3063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6080760" y="3584448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Upgraded for groundwater protection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320040" y="3931920"/>
            <a:ext cx="22860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/>
          <p:nvPr/>
        </p:nvSpPr>
        <p:spPr>
          <a:xfrm>
            <a:off x="365760" y="3931920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≥115kV from Residence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2606040" y="3931920"/>
            <a:ext cx="16002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2651760" y="3931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specified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4206240" y="3931920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4251960" y="3931920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ft</a:t>
            </a: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6035040" y="3931920"/>
            <a:ext cx="306324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6080760" y="3931920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Stutsman County, ND</a:t>
            </a:r>
            <a:endParaRPr lang="en-US" sz="950" dirty="0"/>
          </a:p>
        </p:txBody>
      </p:sp>
      <p:sp>
        <p:nvSpPr>
          <p:cNvPr id="70" name="Shape 68"/>
          <p:cNvSpPr/>
          <p:nvPr/>
        </p:nvSpPr>
        <p:spPr>
          <a:xfrm>
            <a:off x="320040" y="4279392"/>
            <a:ext cx="22860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365760" y="4279392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School/Church (Tier 3)</a:t>
            </a:r>
            <a:endParaRPr lang="en-US" sz="950" dirty="0"/>
          </a:p>
        </p:txBody>
      </p:sp>
      <p:sp>
        <p:nvSpPr>
          <p:cNvPr id="72" name="Shape 70"/>
          <p:cNvSpPr/>
          <p:nvPr/>
        </p:nvSpPr>
        <p:spPr>
          <a:xfrm>
            <a:off x="2606040" y="4279392"/>
            <a:ext cx="160020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2651760" y="4279392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1,500 ft</a:t>
            </a:r>
            <a:endParaRPr lang="en-US" sz="950" dirty="0"/>
          </a:p>
        </p:txBody>
      </p:sp>
      <p:sp>
        <p:nvSpPr>
          <p:cNvPr id="74" name="Shape 72"/>
          <p:cNvSpPr/>
          <p:nvPr/>
        </p:nvSpPr>
        <p:spPr>
          <a:xfrm>
            <a:off x="4206240" y="4279392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4251960" y="4279392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2,640 ft (½ mile)</a:t>
            </a:r>
            <a:endParaRPr lang="en-US" sz="950" dirty="0"/>
          </a:p>
        </p:txBody>
      </p:sp>
      <p:sp>
        <p:nvSpPr>
          <p:cNvPr id="76" name="Shape 74"/>
          <p:cNvSpPr/>
          <p:nvPr/>
        </p:nvSpPr>
        <p:spPr>
          <a:xfrm>
            <a:off x="6035040" y="4279392"/>
            <a:ext cx="3063240" cy="32918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6080760" y="4279392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Protective upgrade</a:t>
            </a:r>
            <a:endParaRPr lang="en-US" sz="950" dirty="0"/>
          </a:p>
        </p:txBody>
      </p:sp>
      <p:sp>
        <p:nvSpPr>
          <p:cNvPr id="78" name="Shape 76"/>
          <p:cNvSpPr/>
          <p:nvPr/>
        </p:nvSpPr>
        <p:spPr>
          <a:xfrm>
            <a:off x="320040" y="4626864"/>
            <a:ext cx="22860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365760" y="4626864"/>
            <a:ext cx="2194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Cropland (Tier 3)</a:t>
            </a:r>
            <a:endParaRPr lang="en-US" sz="950" dirty="0"/>
          </a:p>
        </p:txBody>
      </p:sp>
      <p:sp>
        <p:nvSpPr>
          <p:cNvPr id="80" name="Shape 78"/>
          <p:cNvSpPr/>
          <p:nvPr/>
        </p:nvSpPr>
        <p:spPr>
          <a:xfrm>
            <a:off x="2606040" y="4626864"/>
            <a:ext cx="160020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Text 79"/>
          <p:cNvSpPr/>
          <p:nvPr/>
        </p:nvSpPr>
        <p:spPr>
          <a:xfrm>
            <a:off x="2651760" y="4626864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ft</a:t>
            </a:r>
            <a:endParaRPr lang="en-US" sz="950" dirty="0"/>
          </a:p>
        </p:txBody>
      </p:sp>
      <p:sp>
        <p:nvSpPr>
          <p:cNvPr id="82" name="Shape 80"/>
          <p:cNvSpPr/>
          <p:nvPr/>
        </p:nvSpPr>
        <p:spPr>
          <a:xfrm>
            <a:off x="4206240" y="4626864"/>
            <a:ext cx="1828800" cy="329184"/>
          </a:xfrm>
          <a:prstGeom prst="rect">
            <a:avLst/>
          </a:prstGeom>
          <a:solidFill>
            <a:srgbClr val="F1FB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4251960" y="4626864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ft</a:t>
            </a:r>
            <a:endParaRPr lang="en-US" sz="950" dirty="0"/>
          </a:p>
        </p:txBody>
      </p:sp>
      <p:sp>
        <p:nvSpPr>
          <p:cNvPr id="84" name="Shape 82"/>
          <p:cNvSpPr/>
          <p:nvPr/>
        </p:nvSpPr>
        <p:spPr>
          <a:xfrm>
            <a:off x="6035040" y="4626864"/>
            <a:ext cx="3063240" cy="329184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5" name="Text 83"/>
          <p:cNvSpPr/>
          <p:nvPr/>
        </p:nvSpPr>
        <p:spPr>
          <a:xfrm>
            <a:off x="6080760" y="4626864"/>
            <a:ext cx="2971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Upgraded for irrigation protection</a:t>
            </a:r>
            <a:endParaRPr lang="en-US" sz="95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9109182-73BD-84C3-6116-08E10CA5C5D8}"/>
              </a:ext>
            </a:extLst>
          </p:cNvPr>
          <p:cNvSpPr txBox="1"/>
          <p:nvPr/>
        </p:nvSpPr>
        <p:spPr>
          <a:xfrm>
            <a:off x="6816436" y="48216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3 CONTINUED  |  NOISE AND SHADOW FLICKER — STRICTEST NATIONAL STANDARDS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Noise Limits Updated to Strictest U.S. County Standards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20040" y="1188720"/>
            <a:ext cx="5029200" cy="35661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188720"/>
            <a:ext cx="5029200" cy="347472"/>
          </a:xfrm>
          <a:prstGeom prst="rect">
            <a:avLst/>
          </a:prstGeom>
          <a:solidFill>
            <a:srgbClr val="1C3557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STANDARDS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20040" y="1188720"/>
            <a:ext cx="5029200" cy="347472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188720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 STANDARDS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85800" y="1536192"/>
            <a:ext cx="146304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" y="1536192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148840" y="1536192"/>
            <a:ext cx="91440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194560" y="1536192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ORIGINAL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3063240" y="1536192"/>
            <a:ext cx="91440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108960" y="1536192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UPDATED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3977640" y="1536192"/>
            <a:ext cx="160020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023360" y="1536192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685800" y="1874520"/>
            <a:ext cx="146304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31520" y="1874520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Daytime (Tier 3)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2148840" y="1874520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194560" y="1874520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dBA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063240" y="1874520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108960" y="1874520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dBA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977640" y="1874520"/>
            <a:ext cx="16002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023360" y="1874520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 ME; Johnson VT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85800" y="2212848"/>
            <a:ext cx="146304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31520" y="2212848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Nighttime (Tier 3)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148840" y="2212848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194560" y="2212848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dBA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3063240" y="2212848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108960" y="2212848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dBA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3977640" y="2212848"/>
            <a:ext cx="16002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023360" y="2212848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Mason Co. KY; Freedom ME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85800" y="2551176"/>
            <a:ext cx="146304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31520" y="2551176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Daytime (Tier 2)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2148840" y="2551176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194560" y="2551176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dBA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3063240" y="2551176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3108960" y="2551176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dBA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3977640" y="2551176"/>
            <a:ext cx="16002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4023360" y="2551176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Protective upgrade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685800" y="2889504"/>
            <a:ext cx="146304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31520" y="2889504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Nighttime (Tier 2)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2148840" y="2889504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2194560" y="2889504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dBA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3063240" y="2889504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3108960" y="2889504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dBA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3977640" y="2889504"/>
            <a:ext cx="16002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4023360" y="2889504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Protective upgrade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685800" y="3227832"/>
            <a:ext cx="146304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731520" y="3227832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Low-freq (Tier 3)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2148840" y="3227832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2194560" y="3227832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dBC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3063240" y="3227832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3108960" y="3227832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dBC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3977640" y="3227832"/>
            <a:ext cx="16002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4"/>
          <p:cNvSpPr/>
          <p:nvPr/>
        </p:nvSpPr>
        <p:spPr>
          <a:xfrm>
            <a:off x="4023360" y="3227832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Town of Sumner, ME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685800" y="3566160"/>
            <a:ext cx="146304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731520" y="3566160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Flicker/yr</a:t>
            </a:r>
            <a:endParaRPr lang="en-US" sz="900" dirty="0"/>
          </a:p>
        </p:txBody>
      </p:sp>
      <p:sp>
        <p:nvSpPr>
          <p:cNvPr id="59" name="Shape 57"/>
          <p:cNvSpPr/>
          <p:nvPr/>
        </p:nvSpPr>
        <p:spPr>
          <a:xfrm>
            <a:off x="2148840" y="3566160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8"/>
          <p:cNvSpPr/>
          <p:nvPr/>
        </p:nvSpPr>
        <p:spPr>
          <a:xfrm>
            <a:off x="2194560" y="3566160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specified</a:t>
            </a:r>
            <a:endParaRPr lang="en-US" sz="900" dirty="0"/>
          </a:p>
        </p:txBody>
      </p:sp>
      <p:sp>
        <p:nvSpPr>
          <p:cNvPr id="61" name="Shape 59"/>
          <p:cNvSpPr/>
          <p:nvPr/>
        </p:nvSpPr>
        <p:spPr>
          <a:xfrm>
            <a:off x="3063240" y="3566160"/>
            <a:ext cx="9144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3108960" y="3566160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hrs/yr max</a:t>
            </a:r>
            <a:endParaRPr lang="en-US" sz="900" dirty="0"/>
          </a:p>
        </p:txBody>
      </p:sp>
      <p:sp>
        <p:nvSpPr>
          <p:cNvPr id="63" name="Shape 61"/>
          <p:cNvSpPr/>
          <p:nvPr/>
        </p:nvSpPr>
        <p:spPr>
          <a:xfrm>
            <a:off x="3977640" y="3566160"/>
            <a:ext cx="1600200" cy="3200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4023360" y="3566160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NH/NC model ordinances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685800" y="3904488"/>
            <a:ext cx="146304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731520" y="3904488"/>
            <a:ext cx="138988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Flicker/day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2148840" y="3904488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2194560" y="3904488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specified</a:t>
            </a:r>
            <a:endParaRPr lang="en-US" sz="900" dirty="0"/>
          </a:p>
        </p:txBody>
      </p:sp>
      <p:sp>
        <p:nvSpPr>
          <p:cNvPr id="69" name="Shape 67"/>
          <p:cNvSpPr/>
          <p:nvPr/>
        </p:nvSpPr>
        <p:spPr>
          <a:xfrm>
            <a:off x="3063240" y="3904488"/>
            <a:ext cx="9144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3108960" y="3904488"/>
            <a:ext cx="8412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min/day max</a:t>
            </a:r>
            <a:endParaRPr lang="en-US" sz="900" dirty="0"/>
          </a:p>
        </p:txBody>
      </p:sp>
      <p:sp>
        <p:nvSpPr>
          <p:cNvPr id="71" name="Shape 69"/>
          <p:cNvSpPr/>
          <p:nvPr/>
        </p:nvSpPr>
        <p:spPr>
          <a:xfrm>
            <a:off x="3977640" y="3904488"/>
            <a:ext cx="1600200" cy="320040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4023360" y="3904488"/>
            <a:ext cx="15270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best practice</a:t>
            </a:r>
            <a:endParaRPr lang="en-US" sz="900" dirty="0"/>
          </a:p>
        </p:txBody>
      </p:sp>
      <p:sp>
        <p:nvSpPr>
          <p:cNvPr id="73" name="Shape 71"/>
          <p:cNvSpPr/>
          <p:nvPr/>
        </p:nvSpPr>
        <p:spPr>
          <a:xfrm>
            <a:off x="5577840" y="1188720"/>
            <a:ext cx="3246120" cy="3566160"/>
          </a:xfrm>
          <a:prstGeom prst="rect">
            <a:avLst/>
          </a:prstGeom>
          <a:solidFill>
            <a:srgbClr val="FFF8E7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5577840" y="1188720"/>
            <a:ext cx="3246120" cy="347472"/>
          </a:xfrm>
          <a:prstGeom prst="rect">
            <a:avLst/>
          </a:prstGeom>
          <a:solidFill>
            <a:srgbClr val="E65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5623560" y="118872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FLICKER</a:t>
            </a:r>
            <a:endParaRPr lang="en-US" sz="1100" dirty="0"/>
          </a:p>
        </p:txBody>
      </p:sp>
      <p:sp>
        <p:nvSpPr>
          <p:cNvPr id="76" name="Text 74"/>
          <p:cNvSpPr/>
          <p:nvPr/>
        </p:nvSpPr>
        <p:spPr>
          <a:xfrm>
            <a:off x="5669280" y="1591056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it?</a:t>
            </a:r>
            <a:endParaRPr lang="en-US" sz="1050" dirty="0"/>
          </a:p>
        </p:txBody>
      </p:sp>
      <p:sp>
        <p:nvSpPr>
          <p:cNvPr id="77" name="Text 75"/>
          <p:cNvSpPr/>
          <p:nvPr/>
        </p:nvSpPr>
        <p:spPr>
          <a:xfrm>
            <a:off x="5669280" y="1847088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strobe-like effect of rotating turbine blades casting shadows on nearby homes — occurring hundreds of times per day during peak sun periods.</a:t>
            </a:r>
            <a:endParaRPr lang="en-US" sz="1000" dirty="0"/>
          </a:p>
        </p:txBody>
      </p:sp>
      <p:sp>
        <p:nvSpPr>
          <p:cNvPr id="78" name="Text 76"/>
          <p:cNvSpPr/>
          <p:nvPr/>
        </p:nvSpPr>
        <p:spPr>
          <a:xfrm>
            <a:off x="5669280" y="2596896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</a:t>
            </a:r>
            <a:endParaRPr lang="en-US" sz="1050" dirty="0"/>
          </a:p>
        </p:txBody>
      </p:sp>
      <p:sp>
        <p:nvSpPr>
          <p:cNvPr id="79" name="Text 77"/>
          <p:cNvSpPr/>
          <p:nvPr/>
        </p:nvSpPr>
        <p:spPr>
          <a:xfrm>
            <a:off x="5669280" y="2852928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link chronic shadow flicker to headaches, sleep disruption, and seizure risk. The 30-hr/year limit is the accepted national best practice.</a:t>
            </a:r>
            <a:endParaRPr lang="en-US" sz="1000" dirty="0"/>
          </a:p>
        </p:txBody>
      </p:sp>
      <p:sp>
        <p:nvSpPr>
          <p:cNvPr id="80" name="Text 78"/>
          <p:cNvSpPr/>
          <p:nvPr/>
        </p:nvSpPr>
        <p:spPr>
          <a:xfrm>
            <a:off x="5669280" y="3611880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ordinance requires:</a:t>
            </a:r>
            <a:endParaRPr lang="en-US" sz="1050" dirty="0"/>
          </a:p>
        </p:txBody>
      </p:sp>
      <p:sp>
        <p:nvSpPr>
          <p:cNvPr id="81" name="Text 79"/>
          <p:cNvSpPr/>
          <p:nvPr/>
        </p:nvSpPr>
        <p:spPr>
          <a:xfrm>
            <a:off x="5669280" y="3867912"/>
            <a:ext cx="3063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Pre-construction modeling + automatic turbine shutdown systems when daily limit is reached.</a:t>
            </a:r>
            <a:endParaRPr lang="en-US" sz="10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2C8EBFE-F7C4-1AE2-3D27-4E9B12637CA4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4  |  THREE-TIER REVIEW — CUP PROCESS WITH GUARANTEED PUBLIC RIGHTS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Scaled to Real Impact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261872"/>
            <a:ext cx="27432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20040" y="1261872"/>
            <a:ext cx="2743200" cy="47548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11480" y="126187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TIER 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1480" y="1508760"/>
            <a:ext cx="2560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Permit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" y="179222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/ SOIL THRESHOLD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11480" y="1975104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50 kW  |  ≤ 2 acres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Class I or II soils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" y="26700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PROCESS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411480" y="2852928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review, 30 days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public hearing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EIA required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11480" y="3749040"/>
            <a:ext cx="2560320" cy="18288"/>
          </a:xfrm>
          <a:prstGeom prst="rect">
            <a:avLst/>
          </a:prstGeom>
          <a:solidFill>
            <a:srgbClr val="DDDD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3785616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BOND: None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3200400" y="1261872"/>
            <a:ext cx="27432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200400" y="1261872"/>
            <a:ext cx="2743200" cy="475488"/>
          </a:xfrm>
          <a:prstGeom prst="rect">
            <a:avLst/>
          </a:prstGeom>
          <a:solidFill>
            <a:srgbClr val="E65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291840" y="126187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TIER 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291840" y="1508760"/>
            <a:ext cx="2560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— Standard Review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291840" y="179222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/ SOIL THRESHOLD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3291840" y="1975104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 kW–25 MW  |  2–160 acres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Class I or II soils — ABSOLUTE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291840" y="26700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PROCESS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91840" y="2852928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hearing required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21-day notice, 1.5-mile radius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 review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Decommissioning bond: 150%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291840" y="3749040"/>
            <a:ext cx="2560320" cy="18288"/>
          </a:xfrm>
          <a:prstGeom prst="rect">
            <a:avLst/>
          </a:prstGeom>
          <a:solidFill>
            <a:srgbClr val="DDDD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91840" y="3785616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BOND: 150% of cost (Boone Co. IN)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6080760" y="1261872"/>
            <a:ext cx="2743200" cy="36576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080760" y="1261872"/>
            <a:ext cx="2743200" cy="475488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172200" y="1261872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TIER 3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172200" y="1508760"/>
            <a:ext cx="25603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— Full Review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172200" y="1792224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/ SOIL THRESHOLD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6172200" y="1975104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25 MW  OR  &gt; 160 acres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&gt; 5 mi. new transmission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10+ parcels  OR cumulative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Class I or II soils — ABSOLUTE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172200" y="2670048"/>
            <a:ext cx="2560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PROCESS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6172200" y="2852928"/>
            <a:ext cx="25603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EIA (applicant-funded)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public hearings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3-mile notice radius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180-day review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Board majority vote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6172200" y="3749040"/>
            <a:ext cx="2560320" cy="18288"/>
          </a:xfrm>
          <a:prstGeom prst="rect">
            <a:avLst/>
          </a:prstGeom>
          <a:solidFill>
            <a:srgbClr val="DDDD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172200" y="3785616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BOND: 150% trust fund, updated 2 yrs</a:t>
            </a:r>
            <a:endParaRPr lang="en-US" sz="850" dirty="0"/>
          </a:p>
          <a:p>
            <a:pPr marL="0" indent="0">
              <a:buNone/>
            </a:pPr>
            <a:r>
              <a:rPr lang="en-US" sz="8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ag restoration cost separate</a:t>
            </a:r>
            <a:endParaRPr lang="en-US" sz="85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968CB6-8741-8F0B-5EF6-A9B7708A91A0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5  |  ENFORCEMENT TEETH &amp; ANTI-CIRCUMVENTION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Making the Ordinance Stick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261872"/>
            <a:ext cx="4160520" cy="3611880"/>
          </a:xfrm>
          <a:prstGeom prst="rect">
            <a:avLst/>
          </a:prstGeom>
          <a:solidFill>
            <a:srgbClr val="EAF0F8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261872"/>
            <a:ext cx="4160520" cy="3200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261872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ENFORCEMENT MECHANISMS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166420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Annual compliance reports to Zoning Administrator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01168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County inspection rights — 48 hours' notice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235915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Stop-work orders for any violation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02920" y="2706624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CUP revocation after notice and hearing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3054096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Up to $10,000/day/violation civil penalty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3401568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County draws on decommissioning bond if operator defaults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3749040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Biennial compliance inspections (every 2 years)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02920" y="409651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Shadow flicker automatic shutdown logs required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443984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Annual BESS third-party fire inspections required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1261872"/>
            <a:ext cx="4069080" cy="3611880"/>
          </a:xfrm>
          <a:prstGeom prst="rect">
            <a:avLst/>
          </a:prstGeom>
          <a:solidFill>
            <a:srgbClr val="FFF8E7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754880" y="1261872"/>
            <a:ext cx="4069080" cy="320040"/>
          </a:xfrm>
          <a:prstGeom prst="rect">
            <a:avLst/>
          </a:prstGeom>
          <a:solidFill>
            <a:srgbClr val="E65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0" y="1261872"/>
            <a:ext cx="3886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ANTI-CIRCUMVENTION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846320" y="166420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'Related Entities' definition closes the LLC loophole: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846320" y="2057400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by RELATED ENTITIES = one project if: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846320" y="2395728"/>
            <a:ext cx="38404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Same owner, controller, or common financing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846320" y="2734056"/>
            <a:ext cx="38404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Within 5 miles of each other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46320" y="3072384"/>
            <a:ext cx="38404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Within 5 years of each other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3410712"/>
            <a:ext cx="384048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Share transmission, roads, or interconnection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4846320" y="3767328"/>
            <a:ext cx="3840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Facilities — No Grandfather on Expansion: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46320" y="4059936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operations (Idaho Power, NSCC) continue lawfully. But ANY expansion in capacity or footprint requires full tiered review.</a:t>
            </a:r>
            <a:endParaRPr lang="en-US"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96373E-337A-1A4E-F4F2-449339419728}"/>
              </a:ext>
            </a:extLst>
          </p:cNvPr>
          <p:cNvSpPr txBox="1"/>
          <p:nvPr/>
        </p:nvSpPr>
        <p:spPr>
          <a:xfrm>
            <a:off x="6626431" y="4873752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ADDRESSING THE P&amp;Z COMMISSION'S RECOMMENDATION — POINT BY POINT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58368"/>
            <a:ext cx="8229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P&amp;Z Voted 5-0 to Deny — Our Ordinance Fixes Every Issue They Raised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320040" y="1252728"/>
            <a:ext cx="3474720" cy="448056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1252728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P&amp;Z Concern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794760" y="1252728"/>
            <a:ext cx="5166360" cy="448056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886200" y="1252728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Response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" y="1728216"/>
            <a:ext cx="347472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728216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 zoning creates spot-zoning risk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94760" y="1728216"/>
            <a:ext cx="516636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886200" y="1728216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Removed entirely — CUP process in any zone, as P&amp;Z recommended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0040" y="2203704"/>
            <a:ext cx="347472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203704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Power / NSCC become non-conforming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94760" y="2203704"/>
            <a:ext cx="516636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886200" y="2203704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Fixed: lawfully non-conforming for current ops; only expansions trigger review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2679192"/>
            <a:ext cx="347472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2679192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 must justify farm ground loss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794760" y="2679192"/>
            <a:ext cx="516636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886200" y="2679192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Included: Finding 2 — absolute Class I/II prohibition; no justification can override it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20040" y="3154680"/>
            <a:ext cx="347472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3154680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safeguards required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794760" y="3154680"/>
            <a:ext cx="516636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886200" y="3154680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Included: 11 required findings; 8 impact categories with specific measurements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20040" y="3630168"/>
            <a:ext cx="347472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11480" y="3630168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Decommissioning must be addressed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794760" y="3630168"/>
            <a:ext cx="516636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886200" y="3630168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Included: 150% bond (Tier 2); 150% trust fund + ag restoration cost (Tier 3)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20040" y="4105656"/>
            <a:ext cx="347472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11480" y="4105656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 meet Comprehensive Plan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3794760" y="4105656"/>
            <a:ext cx="5166360" cy="448056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886200" y="4105656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Included: Required Finding 1 — affirmative demonstration, not just assertion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20040" y="4581144"/>
            <a:ext cx="347472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11480" y="4581144"/>
            <a:ext cx="333756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P&amp;Z did NOT add objective standards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794760" y="4581144"/>
            <a:ext cx="5166360" cy="448056"/>
          </a:xfrm>
          <a:prstGeom prst="rect">
            <a:avLst/>
          </a:prstGeom>
          <a:solidFill>
            <a:srgbClr val="F4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3886200" y="4581144"/>
            <a:ext cx="5029200" cy="4480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ORDINANCE DOES — with citations to comparable county standards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IDAHO CONTEXT  |  WHAT IDAHO COUNTIES HAVE ALREADY DONE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Idaho Precedents — Jerome County Is Not Alone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298448"/>
            <a:ext cx="4023360" cy="1572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298448"/>
            <a:ext cx="4023360" cy="36576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Bannock County, ID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383280" y="1298448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12, 2023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57200" y="1728216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Enacted a COMPLETE BAN on large-scale solar and wind projects. Vote: 2-1. Idaho law allows county commissioners to impose strict limits on energy projects in agricultural areas.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298448"/>
            <a:ext cx="4023360" cy="1572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63440" y="1298448"/>
            <a:ext cx="4023360" cy="365760"/>
          </a:xfrm>
          <a:prstGeom prst="rect">
            <a:avLst/>
          </a:prstGeom>
          <a:solidFill>
            <a:srgbClr val="E65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754880" y="129844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Twin Falls County, ID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7680960" y="1298448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754880" y="1728216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Considered a 182-day moratorium on utility-scale renewable energy projects. Demonstrated that Idaho counties have authority to impose temporary and permanent restrictions.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4023360" cy="1572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65760" y="3017520"/>
            <a:ext cx="4023360" cy="36576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30175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Bingham County, ID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383280" y="301752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2012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57200" y="3447288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ordinance in place with specific setback requirements — showing that Jerome County is behind neighboring Idaho counties in establishing protective energy standards.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3017520"/>
            <a:ext cx="4023360" cy="1572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663440" y="3017520"/>
            <a:ext cx="4023360" cy="36576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54880" y="30175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Power County, ID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680960" y="3017520"/>
            <a:ext cx="822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754880" y="3447288"/>
            <a:ext cx="3840480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 farm ordinance Ch. 10-20-5 requires 5% of tower value as performance and decommissioning bond — Idaho counties already impose such conditions.</a:t>
            </a:r>
            <a:endParaRPr lang="en-US" sz="105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37692D-83D8-6231-AD3B-CC8B83BD44FB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35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Make Your Voice Count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444752"/>
            <a:ext cx="3931920" cy="155448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66928" y="1554480"/>
            <a:ext cx="384048" cy="384048"/>
          </a:xfrm>
          <a:prstGeom prst="ellipse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66928" y="15544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1560" y="15819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Submit Written Comments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66928" y="1975104"/>
            <a:ext cx="3703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the specific upgraded standards — 1-mile wind setback, Class I/II ban, 30 dBA noise limit, 150% bond. Name the source counties.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754880" y="1444752"/>
            <a:ext cx="3931920" cy="155448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864608" y="1554480"/>
            <a:ext cx="384048" cy="384048"/>
          </a:xfrm>
          <a:prstGeom prst="ellipse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64608" y="15544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49240" y="15819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Testify at the Public Hearing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864608" y="1975104"/>
            <a:ext cx="3703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commissioners: 'Will you adopt the specific standards in this proposal BEFORE any vote on Chapter 11?' Three minutes, prepared, on the record.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7200" y="3136392"/>
            <a:ext cx="3931920" cy="155448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66928" y="3246120"/>
            <a:ext cx="384048" cy="384048"/>
          </a:xfrm>
          <a:prstGeom prst="ellipse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66928" y="3246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51560" y="32735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the Right Questions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6928" y="3666744"/>
            <a:ext cx="3703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Section 4 still blank? Have they added enforceable setbacks? Is there an anti-circumvention provision? Is there a penalty structure?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54880" y="3136392"/>
            <a:ext cx="3931920" cy="1554480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64608" y="3246120"/>
            <a:ext cx="384048" cy="384048"/>
          </a:xfrm>
          <a:prstGeom prst="ellipse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64608" y="3246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49240" y="32735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 This Information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864608" y="3666744"/>
            <a:ext cx="3703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 neighbors within 3 miles of any proposed project. The updated ordinance requires 3-mile notice — but residents need to know to show up.</a:t>
            </a:r>
            <a:endParaRPr lang="en-US" sz="1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ACBC93-7F44-E41C-42F3-5D4B9060203C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C35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E8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JEROME COUNTY, IDAHO  |  PUBLIC WORKSHOP  |  MARCH 2026  |  UPDATED STANDARDS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3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Bottom Line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31520" y="1627632"/>
            <a:ext cx="7680960" cy="54864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810512"/>
            <a:ext cx="274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51560" y="1810512"/>
            <a:ext cx="7360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standards are not extreme — every single number in this ordinance is drawn from an actual county ordinance already in force somewhere in the United States.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31520" y="2468880"/>
            <a:ext cx="274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2468880"/>
            <a:ext cx="7360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Bannock County, Idaho already proved a full ban is possible. We are asking for something much less drastic: a CUP process with real teeth.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731520" y="3127248"/>
            <a:ext cx="274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51560" y="3127248"/>
            <a:ext cx="7360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I and II soil protection is the single most important standard. Once these soils are gone, they cannot be restored. The prohibition must be categorical and absolute.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3785616"/>
            <a:ext cx="274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35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51560" y="3785616"/>
            <a:ext cx="7360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Jerome County's farmland, water, and rural character cannot be protected by good intentions alone. They require specific, measurable, legally defensible standards — and this ordinance provides them.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31520" y="4480560"/>
            <a:ext cx="7680960" cy="54864"/>
          </a:xfrm>
          <a:prstGeom prst="rect">
            <a:avLst/>
          </a:prstGeom>
          <a:solidFill>
            <a:srgbClr val="E8C88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" y="4572000"/>
            <a:ext cx="7680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proposed ordinance with all citations available at the sign-in table.</a:t>
            </a:r>
            <a:endParaRPr lang="en-US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AC6046-B94E-BC9A-E979-45FE9B7B42E1}"/>
              </a:ext>
            </a:extLst>
          </p:cNvPr>
          <p:cNvSpPr txBox="1"/>
          <p:nvPr/>
        </p:nvSpPr>
        <p:spPr>
          <a:xfrm>
            <a:off x="6816436" y="4774168"/>
            <a:ext cx="2327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Prepared by Jeff A Pierson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2673</Words>
  <Application>Microsoft Office PowerPoint</Application>
  <PresentationFormat>On-screen Show (16:9)</PresentationFormat>
  <Paragraphs>395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UPDATED — Jerome County Energy Ordinance Reform — Public Workshop</dc:title>
  <dc:subject>PptxGenJS Presentation</dc:subject>
  <dc:creator>Jerome County Citizens</dc:creator>
  <cp:lastModifiedBy>Jeff Pierson</cp:lastModifiedBy>
  <cp:revision>4</cp:revision>
  <dcterms:created xsi:type="dcterms:W3CDTF">2026-03-05T21:52:49Z</dcterms:created>
  <dcterms:modified xsi:type="dcterms:W3CDTF">2026-03-16T13:28:26Z</dcterms:modified>
</cp:coreProperties>
</file>